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7"/>
  </p:notesMasterIdLst>
  <p:sldIdLst>
    <p:sldId id="256" r:id="rId2"/>
    <p:sldId id="276" r:id="rId3"/>
    <p:sldId id="278" r:id="rId4"/>
    <p:sldId id="279" r:id="rId5"/>
    <p:sldId id="280" r:id="rId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FF87F-9ED9-43BA-927F-37677B887937}" type="datetimeFigureOut">
              <a:rPr lang="es-CO" smtClean="0"/>
              <a:t>21/06/2017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95CBF-7994-45C7-BBE0-E06FE66A5F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3150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21/06/2017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4961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21/06/2017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5970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21/06/2017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0427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21/06/2017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4187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21/06/2017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66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21/06/2017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9063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21/06/2017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356113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21/06/2017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124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21/06/2017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545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21/06/2017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79136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21/06/2017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4895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21/06/2017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8999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21/06/2017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8093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21/06/2017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5648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21/06/2017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289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21/06/2017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3961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DFA9D-40E7-49CC-9571-4580777E2CE8}" type="datetimeFigureOut">
              <a:rPr lang="es-CO" smtClean="0"/>
              <a:t>21/06/2017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010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 smtClean="0">
                <a:latin typeface="Algerian" panose="04020705040A02060702" pitchFamily="82" charset="0"/>
              </a:rPr>
              <a:t>El control</a:t>
            </a:r>
            <a:endParaRPr lang="es-CO" sz="4000" b="1" dirty="0">
              <a:latin typeface="Algerian" panose="04020705040A02060702" pitchFamily="82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36812" y="2139355"/>
            <a:ext cx="1064632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Son elementos del sistema de control de gestión, que proporcionan información significativa sobre aspectos críticos de la organización de acuerdo al análisis de información entre dos datos.</a:t>
            </a:r>
          </a:p>
          <a:p>
            <a:pPr algn="just"/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Los indicadores permiten mostrar de forma positiva o negativa la desviación entre dos datos, dentro de los cuales se deben  tomar los correctivos o mejora continua de los procesos.</a:t>
            </a:r>
          </a:p>
          <a:p>
            <a:pPr algn="just"/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89212" y="1509825"/>
            <a:ext cx="33271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dirty="0" smtClean="0">
                <a:latin typeface="Algerian" panose="04020705040A02060702" pitchFamily="82" charset="0"/>
              </a:rPr>
              <a:t>Indicadores de gestión</a:t>
            </a:r>
            <a:endParaRPr lang="es-CO" sz="2000" b="1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84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 smtClean="0">
                <a:latin typeface="Algerian" panose="04020705040A02060702" pitchFamily="82" charset="0"/>
              </a:rPr>
              <a:t>Utilidad de los indicadores</a:t>
            </a:r>
            <a:endParaRPr lang="es-CO" sz="4000" b="1" dirty="0">
              <a:latin typeface="Algerian" panose="04020705040A02060702" pitchFamily="82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36812" y="2139355"/>
            <a:ext cx="12055188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Ofrece ventaja competitiva frente a empresas que ofrecen el mismo producto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Evitan la quiebra o terminación de empresas induciendo a ser proactivos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Permite visualizar de una forma mas óptima a la competencia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Ayuda a mejorar la planificación y el alcance de metas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Ayudan de manera positiva a lo que tiene que ver con la gestión empresarial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Ayudan a ejercer control sobre los costos financieros de la empresa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Analizar el desempeño de los empleados de la empresa</a:t>
            </a:r>
          </a:p>
        </p:txBody>
      </p:sp>
    </p:spTree>
    <p:extLst>
      <p:ext uri="{BB962C8B-B14F-4D97-AF65-F5344CB8AC3E}">
        <p14:creationId xmlns:p14="http://schemas.microsoft.com/office/powerpoint/2010/main" val="362374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 smtClean="0">
                <a:latin typeface="Algerian" panose="04020705040A02060702" pitchFamily="82" charset="0"/>
              </a:rPr>
              <a:t>Indicadores de liquidez</a:t>
            </a:r>
            <a:endParaRPr lang="es-CO" sz="4000" b="1" dirty="0">
              <a:latin typeface="Algerian" panose="04020705040A02060702" pitchFamily="82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36813" y="1600962"/>
            <a:ext cx="12181462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500" dirty="0" smtClean="0"/>
              <a:t>Razón corriente = activo corriente/pasivo corriente</a:t>
            </a:r>
          </a:p>
          <a:p>
            <a:pPr algn="just"/>
            <a:r>
              <a:rPr lang="es-CO" sz="2500" dirty="0" smtClean="0"/>
              <a:t>Relación de disponible = Activo corriente – inventario /pasivo corriente</a:t>
            </a:r>
          </a:p>
          <a:p>
            <a:pPr algn="just"/>
            <a:r>
              <a:rPr lang="es-CO" sz="2500" dirty="0" smtClean="0"/>
              <a:t>Respaldo de activo fijo = Activos fijos/Pasivos a largo Plazo</a:t>
            </a:r>
          </a:p>
          <a:p>
            <a:pPr algn="just"/>
            <a:endParaRPr lang="es-CO" sz="2500" dirty="0" smtClean="0"/>
          </a:p>
          <a:p>
            <a:pPr algn="ctr"/>
            <a:r>
              <a:rPr lang="es-CO" sz="2500" b="1" u="sng" dirty="0" smtClean="0"/>
              <a:t>INDICADORES DE ESTRUCTURA</a:t>
            </a:r>
          </a:p>
          <a:p>
            <a:pPr algn="just"/>
            <a:endParaRPr lang="es-CO" sz="2500" dirty="0"/>
          </a:p>
          <a:p>
            <a:pPr algn="just"/>
            <a:r>
              <a:rPr lang="es-CO" sz="2500" dirty="0" smtClean="0"/>
              <a:t>Índice de endeudamiento = (Obligaciones finan totales/total pasivos )*100</a:t>
            </a:r>
          </a:p>
          <a:p>
            <a:pPr algn="just"/>
            <a:r>
              <a:rPr lang="es-CO" sz="2500" dirty="0" smtClean="0"/>
              <a:t>Endeudamiento corto plazo = (Pasivo corriente/total de activos)*100</a:t>
            </a:r>
          </a:p>
          <a:p>
            <a:pPr algn="just"/>
            <a:r>
              <a:rPr lang="es-CO" sz="2500" dirty="0" smtClean="0"/>
              <a:t>Endeudamiento a largo plazo = (obligaciones a largo plazo /total activos)*100</a:t>
            </a:r>
          </a:p>
          <a:p>
            <a:pPr algn="just"/>
            <a:r>
              <a:rPr lang="es-CO" sz="2500" dirty="0" smtClean="0"/>
              <a:t>Participación patrimonial = (Patrimonio /total de activos)*100</a:t>
            </a:r>
          </a:p>
          <a:p>
            <a:pPr algn="just"/>
            <a:endParaRPr lang="es-CO" sz="2500" dirty="0" smtClean="0"/>
          </a:p>
        </p:txBody>
      </p:sp>
    </p:spTree>
    <p:extLst>
      <p:ext uri="{BB962C8B-B14F-4D97-AF65-F5344CB8AC3E}">
        <p14:creationId xmlns:p14="http://schemas.microsoft.com/office/powerpoint/2010/main" val="426023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4107450" y="673685"/>
            <a:ext cx="27546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 smtClean="0">
                <a:latin typeface="Algerian" panose="04020705040A02060702" pitchFamily="82" charset="0"/>
              </a:rPr>
              <a:t>LIQUIDEZ</a:t>
            </a:r>
            <a:endParaRPr lang="es-CO" sz="4000" b="1" dirty="0">
              <a:latin typeface="Algerian" panose="04020705040A02060702" pitchFamily="82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94235" y="1447473"/>
            <a:ext cx="10188031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500" dirty="0" smtClean="0"/>
              <a:t>Capital de trabajo = Activo circulante – Pasivo circulante</a:t>
            </a:r>
          </a:p>
          <a:p>
            <a:pPr algn="just"/>
            <a:r>
              <a:rPr lang="es-CO" sz="2500" dirty="0" smtClean="0"/>
              <a:t>Solvencia = Activo circulante / pasivo circulante</a:t>
            </a:r>
          </a:p>
          <a:p>
            <a:pPr algn="just"/>
            <a:r>
              <a:rPr lang="es-CO" sz="2500" dirty="0" smtClean="0"/>
              <a:t>Prueba ácida = Activo circulante – inventario / Pasivo circulante</a:t>
            </a:r>
          </a:p>
          <a:p>
            <a:pPr algn="just"/>
            <a:r>
              <a:rPr lang="es-CO" sz="2500" dirty="0" smtClean="0"/>
              <a:t>Rotación cuentas por cobrar = Ventas netas a crédito/cxc promedio</a:t>
            </a:r>
          </a:p>
          <a:p>
            <a:pPr algn="just"/>
            <a:r>
              <a:rPr lang="es-CO" sz="2500" dirty="0" smtClean="0"/>
              <a:t>Rotación de cuenta por pagar = compras /</a:t>
            </a:r>
            <a:r>
              <a:rPr lang="es-CO" sz="2500" dirty="0" err="1" smtClean="0"/>
              <a:t>cxp</a:t>
            </a:r>
            <a:r>
              <a:rPr lang="es-CO" sz="2500" dirty="0" smtClean="0"/>
              <a:t> promedio</a:t>
            </a:r>
          </a:p>
        </p:txBody>
      </p:sp>
    </p:spTree>
    <p:extLst>
      <p:ext uri="{BB962C8B-B14F-4D97-AF65-F5344CB8AC3E}">
        <p14:creationId xmlns:p14="http://schemas.microsoft.com/office/powerpoint/2010/main" val="104717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4107450" y="673685"/>
            <a:ext cx="27546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 smtClean="0">
                <a:latin typeface="Algerian" panose="04020705040A02060702" pitchFamily="82" charset="0"/>
              </a:rPr>
              <a:t>Ejercicio</a:t>
            </a:r>
            <a:endParaRPr lang="es-CO" sz="4000" b="1" dirty="0">
              <a:latin typeface="Algerian" panose="04020705040A02060702" pitchFamily="82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94235" y="1447473"/>
            <a:ext cx="1018803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500" dirty="0" smtClean="0"/>
              <a:t>Leer el siguiente caso y conteste los interrogantes que están al final del ejercicio</a:t>
            </a:r>
          </a:p>
        </p:txBody>
      </p:sp>
    </p:spTree>
    <p:extLst>
      <p:ext uri="{BB962C8B-B14F-4D97-AF65-F5344CB8AC3E}">
        <p14:creationId xmlns:p14="http://schemas.microsoft.com/office/powerpoint/2010/main" val="391043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icrosu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/>
          </a:solidFill>
          <a:prstDash val="solid"/>
        </a:ln>
        <a:ln w="58420" cap="flat" cmpd="thickThin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27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31750" h="63500" prst="riblet"/>
          </a:sp3d>
        </a:effectStyle>
        <a:effectStyle>
          <a:effectLst>
            <a:outerShdw blurRad="50800" dist="38100" dir="27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57150" h="1143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2510</TotalTime>
  <Words>288</Words>
  <Application>Microsoft Office PowerPoint</Application>
  <PresentationFormat>Panorámica</PresentationFormat>
  <Paragraphs>32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Algerian</vt:lpstr>
      <vt:lpstr>Arial</vt:lpstr>
      <vt:lpstr>Calibri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Computadores para Docentes 11</dc:creator>
  <cp:lastModifiedBy>Rodrigo Alcides Patiño</cp:lastModifiedBy>
  <cp:revision>116</cp:revision>
  <dcterms:created xsi:type="dcterms:W3CDTF">2014-02-10T13:25:25Z</dcterms:created>
  <dcterms:modified xsi:type="dcterms:W3CDTF">2017-06-21T22:50:25Z</dcterms:modified>
</cp:coreProperties>
</file>